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notesMasterIdLst>
    <p:notesMasterId r:id="rId11"/>
  </p:notesMasterIdLst>
  <p:sldIdLst>
    <p:sldId id="256" r:id="rId2"/>
    <p:sldId id="262" r:id="rId3"/>
    <p:sldId id="257" r:id="rId4"/>
    <p:sldId id="258" r:id="rId5"/>
    <p:sldId id="259" r:id="rId6"/>
    <p:sldId id="260" r:id="rId7"/>
    <p:sldId id="261"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inimized">
    <p:restoredLeft sz="0" autoAdjust="0"/>
    <p:restoredTop sz="0" autoAdjust="0"/>
  </p:normalViewPr>
  <p:slideViewPr>
    <p:cSldViewPr snapToGrid="0">
      <p:cViewPr varScale="1">
        <p:scale>
          <a:sx n="18" d="100"/>
          <a:sy n="18" d="100"/>
        </p:scale>
        <p:origin x="2996" y="28"/>
      </p:cViewPr>
      <p:guideLst/>
    </p:cSldViewPr>
  </p:slideViewPr>
  <p:notesTextViewPr>
    <p:cViewPr>
      <p:scale>
        <a:sx n="1" d="1"/>
        <a:sy n="1" d="1"/>
      </p:scale>
      <p:origin x="0" y="0"/>
    </p:cViewPr>
  </p:notesTextViewPr>
  <p:notesViewPr>
    <p:cSldViewPr snapToGrid="0">
      <p:cViewPr varScale="1">
        <p:scale>
          <a:sx n="87" d="100"/>
          <a:sy n="87" d="100"/>
        </p:scale>
        <p:origin x="3904"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864801-ED13-A945-98DF-19832E910B97}" type="datetimeFigureOut">
              <a:rPr lang="en-US" smtClean="0"/>
              <a:t>1/10/2024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FC49A3-7F6C-5946-BB28-3AEF7DDA9C6A}" type="slidenum">
              <a:rPr lang="en-US" smtClean="0"/>
              <a:t>‹#›</a:t>
            </a:fld>
            <a:endParaRPr lang="en-US"/>
          </a:p>
        </p:txBody>
      </p:sp>
    </p:spTree>
    <p:extLst>
      <p:ext uri="{BB962C8B-B14F-4D97-AF65-F5344CB8AC3E}">
        <p14:creationId xmlns:p14="http://schemas.microsoft.com/office/powerpoint/2010/main" val="3502885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AEFC49A3-7F6C-5946-BB28-3AEF7DDA9C6A}" type="slidenum">
              <a:rPr lang="en-US" smtClean="0"/>
              <a:t>1</a:t>
            </a:fld>
            <a:endParaRPr lang="en-US"/>
          </a:p>
        </p:txBody>
      </p:sp>
    </p:spTree>
    <p:extLst>
      <p:ext uri="{BB962C8B-B14F-4D97-AF65-F5344CB8AC3E}">
        <p14:creationId xmlns:p14="http://schemas.microsoft.com/office/powerpoint/2010/main" val="2376929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two hallmarks of giftedness are asynchronous development and emotional intensity. The issues related to asynchronous development and intensity increase in magnitude the more intellectually gifted a child is. </a:t>
            </a:r>
          </a:p>
          <a:p>
            <a:endParaRPr lang="en-US" dirty="0"/>
          </a:p>
          <a:p>
            <a:r>
              <a:rPr lang="en-US" dirty="0"/>
              <a:t>Go to slide </a:t>
            </a:r>
          </a:p>
          <a:p>
            <a:endParaRPr lang="en-US" dirty="0"/>
          </a:p>
          <a:p>
            <a:r>
              <a:rPr lang="en-US" dirty="0"/>
              <a:t>touch, smells, sights (TB)</a:t>
            </a:r>
          </a:p>
        </p:txBody>
      </p:sp>
      <p:sp>
        <p:nvSpPr>
          <p:cNvPr id="4" name="Slide Number Placeholder 3"/>
          <p:cNvSpPr>
            <a:spLocks noGrp="1"/>
          </p:cNvSpPr>
          <p:nvPr>
            <p:ph type="sldNum" sz="quarter" idx="5"/>
          </p:nvPr>
        </p:nvSpPr>
        <p:spPr/>
        <p:txBody>
          <a:bodyPr/>
          <a:lstStyle/>
          <a:p>
            <a:fld id="{AEFC49A3-7F6C-5946-BB28-3AEF7DDA9C6A}" type="slidenum">
              <a:rPr lang="en-US" smtClean="0"/>
              <a:t>2</a:t>
            </a:fld>
            <a:endParaRPr lang="en-US"/>
          </a:p>
        </p:txBody>
      </p:sp>
    </p:spTree>
    <p:extLst>
      <p:ext uri="{BB962C8B-B14F-4D97-AF65-F5344CB8AC3E}">
        <p14:creationId xmlns:p14="http://schemas.microsoft.com/office/powerpoint/2010/main" val="1699626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u="none" strike="noStrike" dirty="0">
                <a:solidFill>
                  <a:srgbClr val="575757"/>
                </a:solidFill>
                <a:effectLst/>
                <a:latin typeface="museo-sans"/>
              </a:rPr>
              <a:t>Slide</a:t>
            </a:r>
          </a:p>
          <a:p>
            <a:pPr algn="l"/>
            <a:r>
              <a:rPr lang="en-US" b="0" i="0" u="none" strike="noStrike" dirty="0">
                <a:solidFill>
                  <a:srgbClr val="575757"/>
                </a:solidFill>
                <a:effectLst/>
                <a:latin typeface="museo-sans"/>
              </a:rPr>
              <a:t>Before How to help</a:t>
            </a:r>
          </a:p>
          <a:p>
            <a:pPr algn="l"/>
            <a:endParaRPr lang="en-US" b="0" i="0" u="none" strike="noStrike" dirty="0">
              <a:solidFill>
                <a:srgbClr val="575757"/>
              </a:solidFill>
              <a:effectLst/>
              <a:latin typeface="museo-sans"/>
            </a:endParaRPr>
          </a:p>
          <a:p>
            <a:pPr algn="l"/>
            <a:r>
              <a:rPr lang="en-US" b="0" i="0" u="none" strike="noStrike" dirty="0">
                <a:solidFill>
                  <a:srgbClr val="575757"/>
                </a:solidFill>
                <a:effectLst/>
                <a:latin typeface="museo-sans"/>
              </a:rPr>
              <a:t>Highly gifted children sometimes</a:t>
            </a:r>
            <a:r>
              <a:rPr lang="en-US" dirty="0">
                <a:solidFill>
                  <a:srgbClr val="575757"/>
                </a:solidFill>
                <a:latin typeface="museo-sans"/>
              </a:rPr>
              <a:t> feel lonely in the world. </a:t>
            </a:r>
            <a:r>
              <a:rPr lang="en-US" b="0" i="0" u="none" strike="noStrike" dirty="0">
                <a:solidFill>
                  <a:srgbClr val="575757"/>
                </a:solidFill>
                <a:effectLst/>
                <a:latin typeface="museo-sans"/>
              </a:rPr>
              <a:t>They may find themselves in groups of other kids thinking something is wrong with them because they don’t fit or connect with the others. They may check out when other kids are joking about something they think is childish or silly…or learning something in the classroom that is elementary in comparison to what they are ready to learn. They can feel disconnected and develop low self esteem as a result of feeling like an outsider. </a:t>
            </a:r>
          </a:p>
          <a:p>
            <a:pPr algn="l"/>
            <a:endParaRPr lang="en-US" b="0" i="0" u="none" strike="noStrike" dirty="0">
              <a:solidFill>
                <a:srgbClr val="575757"/>
              </a:solidFill>
              <a:effectLst/>
              <a:latin typeface="museo-sans"/>
            </a:endParaRPr>
          </a:p>
          <a:p>
            <a:pPr algn="l"/>
            <a:r>
              <a:rPr lang="en-US" b="0" i="0" u="none" strike="noStrike" dirty="0">
                <a:solidFill>
                  <a:srgbClr val="13584F"/>
                </a:solidFill>
                <a:effectLst/>
                <a:latin typeface="minion-pro-display"/>
              </a:rPr>
              <a:t>Validating their experience of feeling “different” than others (including the adults in their lives) can sometimes be enough to help them feel more seen, understood, and connected. Research shows that gifted kids who fit well in their families do better than those who feel out of step. </a:t>
            </a:r>
          </a:p>
          <a:p>
            <a:pPr algn="l"/>
            <a:endParaRPr lang="en-US" b="0" i="1" u="none" strike="noStrike" dirty="0">
              <a:solidFill>
                <a:srgbClr val="575757"/>
              </a:solidFill>
              <a:effectLst/>
              <a:latin typeface="museo-sans"/>
            </a:endParaRPr>
          </a:p>
          <a:p>
            <a:pPr algn="l"/>
            <a:r>
              <a:rPr lang="en-US" b="0" i="1" u="none" strike="noStrike" dirty="0">
                <a:solidFill>
                  <a:srgbClr val="575757"/>
                </a:solidFill>
                <a:effectLst/>
                <a:latin typeface="museo-sans"/>
              </a:rPr>
              <a:t>Say " </a:t>
            </a:r>
            <a:r>
              <a:rPr lang="en-US" b="1" i="1" u="none" strike="noStrike" dirty="0">
                <a:solidFill>
                  <a:srgbClr val="575757"/>
                </a:solidFill>
                <a:effectLst/>
                <a:latin typeface="museo-sans"/>
              </a:rPr>
              <a:t>I hear what you're saying and how you are feeling makes sense.”</a:t>
            </a:r>
            <a:r>
              <a:rPr lang="en-US" b="0" i="1" u="none" strike="noStrike" dirty="0">
                <a:solidFill>
                  <a:srgbClr val="575757"/>
                </a:solidFill>
                <a:effectLst/>
                <a:latin typeface="museo-sans"/>
              </a:rPr>
              <a:t> </a:t>
            </a:r>
          </a:p>
          <a:p>
            <a:pPr algn="l"/>
            <a:endParaRPr lang="en-US" b="0" i="1" u="none" strike="noStrike" dirty="0">
              <a:solidFill>
                <a:srgbClr val="575757"/>
              </a:solidFill>
              <a:effectLst/>
              <a:latin typeface="museo-sans"/>
            </a:endParaRPr>
          </a:p>
          <a:p>
            <a:pPr algn="l"/>
            <a:r>
              <a:rPr lang="en-US" b="0" i="1" u="none" strike="noStrike" dirty="0">
                <a:solidFill>
                  <a:srgbClr val="575757"/>
                </a:solidFill>
                <a:effectLst/>
                <a:latin typeface="museo-sans"/>
              </a:rPr>
              <a:t>And as hard as it might be, don't fix or solve all their challenges for them . In the long run that is more supportive of their self esteem. Self-esteem comes from doing something you think is hard and being successful. </a:t>
            </a:r>
          </a:p>
          <a:p>
            <a:pPr algn="l"/>
            <a:endParaRPr lang="en-US" b="0" i="1" u="none" strike="noStrike" dirty="0">
              <a:solidFill>
                <a:srgbClr val="575757"/>
              </a:solidFill>
              <a:effectLst/>
              <a:latin typeface="museo-sans"/>
            </a:endParaRPr>
          </a:p>
          <a:p>
            <a:pPr algn="l"/>
            <a:r>
              <a:rPr lang="en-US" b="0" i="1" u="none" strike="noStrike" dirty="0">
                <a:solidFill>
                  <a:srgbClr val="575757"/>
                </a:solidFill>
                <a:effectLst/>
                <a:latin typeface="museo-sans"/>
              </a:rPr>
              <a:t>Other ways to help- slide</a:t>
            </a:r>
          </a:p>
          <a:p>
            <a:pPr algn="l"/>
            <a:endParaRPr lang="en-US" b="0" i="0" u="none" strike="noStrike" dirty="0">
              <a:solidFill>
                <a:srgbClr val="575757"/>
              </a:solidFill>
              <a:effectLst/>
              <a:latin typeface="museo-sans"/>
            </a:endParaRPr>
          </a:p>
          <a:p>
            <a:r>
              <a:rPr lang="en-US" dirty="0"/>
              <a:t>If they learn to love who they are and acknowledge their differences- feel comfortable with their uniqueness- they will develop a stronger sense of self. </a:t>
            </a:r>
          </a:p>
        </p:txBody>
      </p:sp>
      <p:sp>
        <p:nvSpPr>
          <p:cNvPr id="4" name="Slide Number Placeholder 3"/>
          <p:cNvSpPr>
            <a:spLocks noGrp="1"/>
          </p:cNvSpPr>
          <p:nvPr>
            <p:ph type="sldNum" sz="quarter" idx="5"/>
          </p:nvPr>
        </p:nvSpPr>
        <p:spPr/>
        <p:txBody>
          <a:bodyPr/>
          <a:lstStyle/>
          <a:p>
            <a:fld id="{AEFC49A3-7F6C-5946-BB28-3AEF7DDA9C6A}" type="slidenum">
              <a:rPr lang="en-US" smtClean="0"/>
              <a:t>3</a:t>
            </a:fld>
            <a:endParaRPr lang="en-US"/>
          </a:p>
        </p:txBody>
      </p:sp>
    </p:spTree>
    <p:extLst>
      <p:ext uri="{BB962C8B-B14F-4D97-AF65-F5344CB8AC3E}">
        <p14:creationId xmlns:p14="http://schemas.microsoft.com/office/powerpoint/2010/main" val="2896072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Perfectionism is the pursuit of excellence. In gifted people it can come from an innate drive to achieve and can be associated with the risk for anxiety and depression. </a:t>
            </a:r>
          </a:p>
          <a:p>
            <a:endParaRPr lang="en-US" sz="1200" dirty="0"/>
          </a:p>
          <a:p>
            <a:r>
              <a:rPr lang="en-US" sz="1200" dirty="0"/>
              <a:t>"Perfectionism is like cholesterol. There is a healthy kind and an unhealthy kind." Maureen </a:t>
            </a:r>
            <a:r>
              <a:rPr lang="en-US" sz="1200" dirty="0" err="1"/>
              <a:t>Niehart</a:t>
            </a:r>
            <a:endParaRPr lang="en-US" sz="1200" dirty="0"/>
          </a:p>
          <a:p>
            <a:endParaRPr lang="en-US" sz="1200" dirty="0"/>
          </a:p>
          <a:p>
            <a:r>
              <a:rPr lang="en-US" sz="1200" dirty="0"/>
              <a:t>Perfectionism in the pursuit of excellence can be a valuable driving force</a:t>
            </a:r>
            <a:r>
              <a:rPr lang="en-US" sz="1200" baseline="0" dirty="0"/>
              <a:t>. Setting high personal standards is good. And in some occupations perfectionism is necessary for success- for example, in neurosurgery, precision and exactness are essential- craftsman-this is a healthy use for perfectionism. </a:t>
            </a:r>
          </a:p>
          <a:p>
            <a:r>
              <a:rPr lang="en-US" sz="1200" kern="1200" dirty="0">
                <a:solidFill>
                  <a:schemeClr val="tx1"/>
                </a:solidFill>
                <a:latin typeface="+mn-lt"/>
                <a:ea typeface="+mn-ea"/>
                <a:cs typeface="+mn-cs"/>
              </a:rPr>
              <a:t>For gifted individuals, both children and adults, work and play are deeply intertwined. So it's sometimes a fine line between healthy and unhealthy pursuit of excellence. </a:t>
            </a:r>
            <a:endParaRPr lang="en-US" sz="1200" baseline="0" dirty="0"/>
          </a:p>
          <a:p>
            <a:endParaRPr lang="en-US" sz="1200" baseline="0" dirty="0"/>
          </a:p>
          <a:p>
            <a:r>
              <a:rPr lang="en-US" sz="1200" baseline="0" dirty="0"/>
              <a:t>But when perfectionism involves the </a:t>
            </a:r>
            <a:r>
              <a:rPr lang="en-US" dirty="0"/>
              <a:t>pursuit of unrealistically high goals, </a:t>
            </a:r>
            <a:r>
              <a:rPr lang="en-US" sz="1200" baseline="0" dirty="0"/>
              <a:t>accompanied by intense stress if one’s goals are not met- this is not healthy. Some perfectionists feel it is catastrophic if they don’t meet their own high standards. They feel they are only valued for what they produce. They almost always engage in negative self-talk. </a:t>
            </a:r>
          </a:p>
          <a:p>
            <a:endParaRPr lang="en-US" sz="1200" baseline="0" dirty="0"/>
          </a:p>
          <a:p>
            <a:r>
              <a:rPr lang="en-US" sz="1200" baseline="0" dirty="0"/>
              <a:t>Top slide</a:t>
            </a:r>
          </a:p>
          <a:p>
            <a:endParaRPr lang="en-US" sz="1200" baseline="0" dirty="0"/>
          </a:p>
          <a:p>
            <a:r>
              <a:rPr lang="en-US" sz="1200" baseline="0" dirty="0"/>
              <a:t>procrastination to the point of paralysis</a:t>
            </a:r>
          </a:p>
          <a:p>
            <a:endParaRPr lang="en-US" sz="1200" baseline="0" dirty="0"/>
          </a:p>
          <a:p>
            <a:r>
              <a:rPr lang="en-US" sz="1200" baseline="0" dirty="0"/>
              <a:t>Imagine your self identity and concept are tied to the products you produce- work performance, school grades, appearance. Imagine that as you drive or ride the bus home after work or school each day you review only the mistakes you made. Maybe they were small mistakes that affected no one. But to a perfectionist errors are what the day is all about. Imagine the only time you have a good day is when you make no mistakes. Since this is nearly impossible- a perfectionist rarely has a good day. (JP)</a:t>
            </a:r>
          </a:p>
          <a:p>
            <a:endParaRPr lang="en-US" sz="12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t>Healthy pursuit of excellence is d</a:t>
            </a:r>
            <a:r>
              <a:rPr lang="en-US" sz="1200" dirty="0"/>
              <a:t>oing the best you can with the time and tools you have, and then moving on (Done is better than perfect- Sheryl Sandberg)</a:t>
            </a:r>
          </a:p>
          <a:p>
            <a:endParaRPr lang="en-US" sz="1200" baseline="0" dirty="0"/>
          </a:p>
          <a:p>
            <a:r>
              <a:rPr lang="en-US" sz="1200" baseline="0" dirty="0"/>
              <a:t>How to help </a:t>
            </a:r>
          </a:p>
          <a:p>
            <a:endParaRPr lang="en-US" sz="12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t>Perfectionism is usually an in born trait in gifted children, parents don't create the tendency. </a:t>
            </a:r>
            <a:r>
              <a:rPr lang="en-US" sz="1200" kern="1200" baseline="0" dirty="0">
                <a:solidFill>
                  <a:schemeClr val="tx1"/>
                </a:solidFill>
                <a:latin typeface="+mn-lt"/>
                <a:ea typeface="+mn-ea"/>
                <a:cs typeface="+mn-cs"/>
              </a:rPr>
              <a:t>However, f</a:t>
            </a:r>
            <a:r>
              <a:rPr lang="en-US" sz="1200" kern="1200" dirty="0">
                <a:solidFill>
                  <a:schemeClr val="tx1"/>
                </a:solidFill>
                <a:latin typeface="+mn-lt"/>
                <a:ea typeface="+mn-ea"/>
                <a:cs typeface="+mn-cs"/>
              </a:rPr>
              <a:t>amilies can easily drift into a pattern in which performance and achievement are emphasized and rewarded more than other aspects of the child’s life, especially with first-born children. Some parents call attention to the term “gifted” in ways that suggest to their children that they are </a:t>
            </a:r>
            <a:r>
              <a:rPr lang="en-US" sz="1200" i="1" kern="1200" dirty="0">
                <a:solidFill>
                  <a:schemeClr val="tx1"/>
                </a:solidFill>
                <a:latin typeface="+mn-lt"/>
                <a:ea typeface="+mn-ea"/>
                <a:cs typeface="+mn-cs"/>
              </a:rPr>
              <a:t>expected</a:t>
            </a:r>
            <a:r>
              <a:rPr lang="en-US" sz="1200" kern="1200" dirty="0">
                <a:solidFill>
                  <a:schemeClr val="tx1"/>
                </a:solidFill>
                <a:latin typeface="+mn-lt"/>
                <a:ea typeface="+mn-ea"/>
                <a:cs typeface="+mn-cs"/>
              </a:rPr>
              <a:t> to produce results.  Parents who want the best for their children can unintentionally nurture perfectionism. They check homework to make sure the child answered all of the questions correctly, and they insist that the child redo it if there are mistakes. They are vigilant. They call attention to the one B on the report card rather than the 6 A’s. The parent’s goals are admirable. It makes sense to set and maintain high standards if we want children to attend competitive universities or reach a desired profession. But when the pursuit of achievement interferes with daily life and causes a great deal of stress, it is time to reduce the pressure. </a:t>
            </a:r>
          </a:p>
          <a:p>
            <a:endParaRPr lang="en-US" sz="1200"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AEFC49A3-7F6C-5946-BB28-3AEF7DDA9C6A}" type="slidenum">
              <a:rPr lang="en-US" smtClean="0"/>
              <a:t>4</a:t>
            </a:fld>
            <a:endParaRPr lang="en-US"/>
          </a:p>
        </p:txBody>
      </p:sp>
    </p:spTree>
    <p:extLst>
      <p:ext uri="{BB962C8B-B14F-4D97-AF65-F5344CB8AC3E}">
        <p14:creationId xmlns:p14="http://schemas.microsoft.com/office/powerpoint/2010/main" val="2825894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Intensity</a:t>
            </a:r>
            <a:r>
              <a:rPr lang="en-US" baseline="0" dirty="0"/>
              <a:t> is an inborn sensitivity or awareness of life. Most of the problems associated with giftedness are linked to emotional intensity. Emotional intensity can be described as strong and intense emotional reactions to various situations. Explosive outbursts, crying jags, paralyzing anxiety, or fear are all features of the negative aspects of emotional intensity which can look like behavior problems. But sometimes the extreme emotions include giddiness, high energy, laughter, and general happiness. Emotional intensity often features the frequent wavering between happiness and anxiety. In other words, mood swings. Gifted children are prone to intense and somewhat erratic mood swings- it is the very nature of giftedness. Gifted children need to be taught that this intensity is normal for them, and is to be celebrated. Sometimes they get the message that the cognitive intensity  “He’s so smart” is good, But the emotional intensity is "crazy" or “so dramatic”. So half of who they are feels shameful. </a:t>
            </a:r>
          </a:p>
          <a:p>
            <a:endParaRPr lang="en-US" baseline="0" dirty="0"/>
          </a:p>
          <a:p>
            <a:r>
              <a:rPr lang="en-US" baseline="0" dirty="0"/>
              <a:t>Some children they can be highly empathetic and may be distracted or distressed by the feelings of others. </a:t>
            </a:r>
          </a:p>
          <a:p>
            <a:endParaRPr lang="en-US" baseline="0" dirty="0"/>
          </a:p>
          <a:p>
            <a:r>
              <a:rPr lang="en-US" baseline="0" dirty="0"/>
              <a:t>Related to these extreme emotions are feelings of inadequacy and highly-critical self-talk. (Critical self-talk manifests in almost all the problems gifted people face.) Unchallenged high achievers may leave high school feelings like frauds- they got good grades, but they know they didn’t work for them. Or , if they are perfectionistic, even one A- in a string of As is cause for self-criticism. For underachievers, school is a reminder of their imperfections- conformation that they are not gifted at all, not smart, a failure.  It is very painful to hear a child who engages in negative self talk - and it can result in a number of school related problems. </a:t>
            </a:r>
          </a:p>
          <a:p>
            <a:endParaRPr lang="en-US" baseline="0" dirty="0"/>
          </a:p>
          <a:p>
            <a:r>
              <a:rPr lang="en-US" baseline="0" dirty="0"/>
              <a:t>How to help </a:t>
            </a:r>
            <a:endParaRPr lang="en-US" dirty="0"/>
          </a:p>
          <a:p>
            <a:endParaRPr lang="en-US" dirty="0"/>
          </a:p>
          <a:p>
            <a:r>
              <a:rPr lang="en-US" dirty="0"/>
              <a:t>Recognize and manage emotions</a:t>
            </a:r>
          </a:p>
          <a:p>
            <a:r>
              <a:rPr lang="en-US" dirty="0"/>
              <a:t>Relaxation techniques/yoga</a:t>
            </a:r>
          </a:p>
          <a:p>
            <a:r>
              <a:rPr lang="en-US" dirty="0"/>
              <a:t>teach gratitude</a:t>
            </a:r>
          </a:p>
          <a:p>
            <a:r>
              <a:rPr lang="en-US" dirty="0"/>
              <a:t>healthy eating/exercise</a:t>
            </a:r>
          </a:p>
          <a:p>
            <a:endParaRPr lang="en-US" dirty="0"/>
          </a:p>
        </p:txBody>
      </p:sp>
      <p:sp>
        <p:nvSpPr>
          <p:cNvPr id="4" name="Slide Number Placeholder 3"/>
          <p:cNvSpPr>
            <a:spLocks noGrp="1"/>
          </p:cNvSpPr>
          <p:nvPr>
            <p:ph type="sldNum" sz="quarter" idx="5"/>
          </p:nvPr>
        </p:nvSpPr>
        <p:spPr/>
        <p:txBody>
          <a:bodyPr/>
          <a:lstStyle/>
          <a:p>
            <a:fld id="{AEFC49A3-7F6C-5946-BB28-3AEF7DDA9C6A}" type="slidenum">
              <a:rPr lang="en-US" smtClean="0"/>
              <a:t>5</a:t>
            </a:fld>
            <a:endParaRPr lang="en-US"/>
          </a:p>
        </p:txBody>
      </p:sp>
    </p:spTree>
    <p:extLst>
      <p:ext uri="{BB962C8B-B14F-4D97-AF65-F5344CB8AC3E}">
        <p14:creationId xmlns:p14="http://schemas.microsoft.com/office/powerpoint/2010/main" val="2113854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 sure many of you have had or will have concerns related to boredom at school. I'm not going to spend time on this tonight, but I wanted to acknowledge that it is an issue. </a:t>
            </a:r>
          </a:p>
          <a:p>
            <a:endParaRPr lang="en-US" dirty="0"/>
          </a:p>
          <a:p>
            <a:r>
              <a:rPr lang="en-US" dirty="0"/>
              <a:t>Talk to teacher, IC specialist</a:t>
            </a:r>
          </a:p>
          <a:p>
            <a:endParaRPr lang="en-US" dirty="0"/>
          </a:p>
        </p:txBody>
      </p:sp>
      <p:sp>
        <p:nvSpPr>
          <p:cNvPr id="4" name="Slide Number Placeholder 3"/>
          <p:cNvSpPr>
            <a:spLocks noGrp="1"/>
          </p:cNvSpPr>
          <p:nvPr>
            <p:ph type="sldNum" sz="quarter" idx="5"/>
          </p:nvPr>
        </p:nvSpPr>
        <p:spPr/>
        <p:txBody>
          <a:bodyPr/>
          <a:lstStyle/>
          <a:p>
            <a:fld id="{AEFC49A3-7F6C-5946-BB28-3AEF7DDA9C6A}" type="slidenum">
              <a:rPr lang="en-US" smtClean="0"/>
              <a:t>6</a:t>
            </a:fld>
            <a:endParaRPr lang="en-US"/>
          </a:p>
        </p:txBody>
      </p:sp>
    </p:spTree>
    <p:extLst>
      <p:ext uri="{BB962C8B-B14F-4D97-AF65-F5344CB8AC3E}">
        <p14:creationId xmlns:p14="http://schemas.microsoft.com/office/powerpoint/2010/main" val="18466233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we think of gifted people we often imagine them as the whole package-  smart, organized, attentive, good at school. And there are many gifted individuals who indeed fit this stereotype. But it is a stereotype. Many gifted children and adults struggle with attention and organization their entire lives. What is going through their minds at often breakneck speeds can be a continual distraction. </a:t>
            </a:r>
          </a:p>
          <a:p>
            <a:endParaRPr lang="en-US" dirty="0"/>
          </a:p>
          <a:p>
            <a:r>
              <a:rPr lang="en-US" dirty="0"/>
              <a:t>ADHD common in gifted populations</a:t>
            </a:r>
          </a:p>
          <a:p>
            <a:endParaRPr lang="en-US" dirty="0"/>
          </a:p>
          <a:p>
            <a:r>
              <a:rPr lang="en-US" dirty="0"/>
              <a:t>How to Help</a:t>
            </a:r>
          </a:p>
          <a:p>
            <a:endParaRPr lang="en-US" dirty="0"/>
          </a:p>
          <a:p>
            <a:r>
              <a:rPr lang="en-US" dirty="0"/>
              <a:t>Gifted/ADHD Twice exceptional- one is considered a gift and one a disability- complex- must make sure they don't receive a  deficit focused education - seek expertise</a:t>
            </a:r>
          </a:p>
          <a:p>
            <a:endParaRPr lang="en-US" dirty="0"/>
          </a:p>
          <a:p>
            <a:r>
              <a:rPr lang="en-US" dirty="0"/>
              <a:t>Doodling, standing at the back of class, </a:t>
            </a:r>
            <a:r>
              <a:rPr lang="en-US" dirty="0" err="1"/>
              <a:t>etc</a:t>
            </a:r>
            <a:r>
              <a:rPr lang="en-US" dirty="0"/>
              <a:t> </a:t>
            </a:r>
          </a:p>
        </p:txBody>
      </p:sp>
      <p:sp>
        <p:nvSpPr>
          <p:cNvPr id="4" name="Slide Number Placeholder 3"/>
          <p:cNvSpPr>
            <a:spLocks noGrp="1"/>
          </p:cNvSpPr>
          <p:nvPr>
            <p:ph type="sldNum" sz="quarter" idx="5"/>
          </p:nvPr>
        </p:nvSpPr>
        <p:spPr/>
        <p:txBody>
          <a:bodyPr/>
          <a:lstStyle/>
          <a:p>
            <a:fld id="{AEFC49A3-7F6C-5946-BB28-3AEF7DDA9C6A}" type="slidenum">
              <a:rPr lang="en-US" smtClean="0"/>
              <a:t>7</a:t>
            </a:fld>
            <a:endParaRPr lang="en-US"/>
          </a:p>
        </p:txBody>
      </p:sp>
    </p:spTree>
    <p:extLst>
      <p:ext uri="{BB962C8B-B14F-4D97-AF65-F5344CB8AC3E}">
        <p14:creationId xmlns:p14="http://schemas.microsoft.com/office/powerpoint/2010/main" val="3010936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like minded peers</a:t>
            </a:r>
          </a:p>
          <a:p>
            <a:endParaRPr lang="en-US" dirty="0"/>
          </a:p>
          <a:p>
            <a:r>
              <a:rPr lang="en-US" dirty="0"/>
              <a:t>Remember that gifted children are as different from each other as they are from their non gifted peers. So while it's important that they have opportunities to work with like-minded peers, those relationships may not end in a friendship. At the elementary level you may need a lot of play dates before you find a friend for your gifted child. As they reach middle and high school and college they will find their people. </a:t>
            </a:r>
          </a:p>
          <a:p>
            <a:endParaRPr lang="en-US" dirty="0"/>
          </a:p>
          <a:p>
            <a:endParaRPr lang="en-US" dirty="0"/>
          </a:p>
        </p:txBody>
      </p:sp>
      <p:sp>
        <p:nvSpPr>
          <p:cNvPr id="4" name="Slide Number Placeholder 3"/>
          <p:cNvSpPr>
            <a:spLocks noGrp="1"/>
          </p:cNvSpPr>
          <p:nvPr>
            <p:ph type="sldNum" sz="quarter" idx="5"/>
          </p:nvPr>
        </p:nvSpPr>
        <p:spPr/>
        <p:txBody>
          <a:bodyPr/>
          <a:lstStyle/>
          <a:p>
            <a:fld id="{AEFC49A3-7F6C-5946-BB28-3AEF7DDA9C6A}" type="slidenum">
              <a:rPr lang="en-US" smtClean="0"/>
              <a:t>8</a:t>
            </a:fld>
            <a:endParaRPr lang="en-US"/>
          </a:p>
        </p:txBody>
      </p:sp>
    </p:spTree>
    <p:extLst>
      <p:ext uri="{BB962C8B-B14F-4D97-AF65-F5344CB8AC3E}">
        <p14:creationId xmlns:p14="http://schemas.microsoft.com/office/powerpoint/2010/main" val="17309331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some books I think are very helpful. The first two are specifically about gifted children. The second two are recent non-fiction books that have implications for gifted children and adolescents. </a:t>
            </a:r>
          </a:p>
        </p:txBody>
      </p:sp>
      <p:sp>
        <p:nvSpPr>
          <p:cNvPr id="4" name="Slide Number Placeholder 3"/>
          <p:cNvSpPr>
            <a:spLocks noGrp="1"/>
          </p:cNvSpPr>
          <p:nvPr>
            <p:ph type="sldNum" sz="quarter" idx="5"/>
          </p:nvPr>
        </p:nvSpPr>
        <p:spPr/>
        <p:txBody>
          <a:bodyPr/>
          <a:lstStyle/>
          <a:p>
            <a:fld id="{AEFC49A3-7F6C-5946-BB28-3AEF7DDA9C6A}" type="slidenum">
              <a:rPr lang="en-US" smtClean="0"/>
              <a:t>9</a:t>
            </a:fld>
            <a:endParaRPr lang="en-US"/>
          </a:p>
        </p:txBody>
      </p:sp>
    </p:spTree>
    <p:extLst>
      <p:ext uri="{BB962C8B-B14F-4D97-AF65-F5344CB8AC3E}">
        <p14:creationId xmlns:p14="http://schemas.microsoft.com/office/powerpoint/2010/main" val="3431924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24E36041-9D3A-054C-A147-361AFA86640C}" type="datetimeFigureOut">
              <a:rPr lang="en-US" smtClean="0"/>
              <a:t>1/10/2024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5F7F7D-AE60-694C-BE02-065BB8D047C7}" type="slidenum">
              <a:rPr lang="en-US" smtClean="0"/>
              <a:t>‹#›</a:t>
            </a:fld>
            <a:endParaRPr lang="en-US"/>
          </a:p>
        </p:txBody>
      </p:sp>
    </p:spTree>
    <p:extLst>
      <p:ext uri="{BB962C8B-B14F-4D97-AF65-F5344CB8AC3E}">
        <p14:creationId xmlns:p14="http://schemas.microsoft.com/office/powerpoint/2010/main" val="334077829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E36041-9D3A-054C-A147-361AFA86640C}" type="datetimeFigureOut">
              <a:rPr lang="en-US" smtClean="0"/>
              <a:t>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5F7F7D-AE60-694C-BE02-065BB8D047C7}" type="slidenum">
              <a:rPr lang="en-US" smtClean="0"/>
              <a:t>‹#›</a:t>
            </a:fld>
            <a:endParaRPr lang="en-US"/>
          </a:p>
        </p:txBody>
      </p:sp>
    </p:spTree>
    <p:extLst>
      <p:ext uri="{BB962C8B-B14F-4D97-AF65-F5344CB8AC3E}">
        <p14:creationId xmlns:p14="http://schemas.microsoft.com/office/powerpoint/2010/main" val="1024110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E36041-9D3A-054C-A147-361AFA86640C}" type="datetimeFigureOut">
              <a:rPr lang="en-US" smtClean="0"/>
              <a:t>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5F7F7D-AE60-694C-BE02-065BB8D047C7}" type="slidenum">
              <a:rPr lang="en-US" smtClean="0"/>
              <a:t>‹#›</a:t>
            </a:fld>
            <a:endParaRPr lang="en-US"/>
          </a:p>
        </p:txBody>
      </p:sp>
    </p:spTree>
    <p:extLst>
      <p:ext uri="{BB962C8B-B14F-4D97-AF65-F5344CB8AC3E}">
        <p14:creationId xmlns:p14="http://schemas.microsoft.com/office/powerpoint/2010/main" val="1334589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4E36041-9D3A-054C-A147-361AFA86640C}" type="datetimeFigureOut">
              <a:rPr lang="en-US" smtClean="0"/>
              <a:t>1/10/2024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5F7F7D-AE60-694C-BE02-065BB8D047C7}" type="slidenum">
              <a:rPr lang="en-US" smtClean="0"/>
              <a:t>‹#›</a:t>
            </a:fld>
            <a:endParaRPr lang="en-US"/>
          </a:p>
        </p:txBody>
      </p:sp>
    </p:spTree>
    <p:extLst>
      <p:ext uri="{BB962C8B-B14F-4D97-AF65-F5344CB8AC3E}">
        <p14:creationId xmlns:p14="http://schemas.microsoft.com/office/powerpoint/2010/main" val="1864026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24E36041-9D3A-054C-A147-361AFA86640C}" type="datetimeFigureOut">
              <a:rPr lang="en-US" smtClean="0"/>
              <a:t>1/10/2024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5F7F7D-AE60-694C-BE02-065BB8D047C7}" type="slidenum">
              <a:rPr lang="en-US" smtClean="0"/>
              <a:t>‹#›</a:t>
            </a:fld>
            <a:endParaRPr lang="en-US"/>
          </a:p>
        </p:txBody>
      </p:sp>
    </p:spTree>
    <p:extLst>
      <p:ext uri="{BB962C8B-B14F-4D97-AF65-F5344CB8AC3E}">
        <p14:creationId xmlns:p14="http://schemas.microsoft.com/office/powerpoint/2010/main" val="111154695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24E36041-9D3A-054C-A147-361AFA86640C}" type="datetimeFigureOut">
              <a:rPr lang="en-US" smtClean="0"/>
              <a:t>1/10/2024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65F7F7D-AE60-694C-BE02-065BB8D047C7}" type="slidenum">
              <a:rPr lang="en-US" smtClean="0"/>
              <a:t>‹#›</a:t>
            </a:fld>
            <a:endParaRPr lang="en-US"/>
          </a:p>
        </p:txBody>
      </p:sp>
    </p:spTree>
    <p:extLst>
      <p:ext uri="{BB962C8B-B14F-4D97-AF65-F5344CB8AC3E}">
        <p14:creationId xmlns:p14="http://schemas.microsoft.com/office/powerpoint/2010/main" val="3877320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24E36041-9D3A-054C-A147-361AFA86640C}" type="datetimeFigureOut">
              <a:rPr lang="en-US" smtClean="0"/>
              <a:t>1/10/2024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5F7F7D-AE60-694C-BE02-065BB8D047C7}"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789209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4E36041-9D3A-054C-A147-361AFA86640C}" type="datetimeFigureOut">
              <a:rPr lang="en-US" smtClean="0"/>
              <a:t>1/10/2024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5F7F7D-AE60-694C-BE02-065BB8D047C7}" type="slidenum">
              <a:rPr lang="en-US" smtClean="0"/>
              <a:t>‹#›</a:t>
            </a:fld>
            <a:endParaRPr lang="en-US"/>
          </a:p>
        </p:txBody>
      </p:sp>
    </p:spTree>
    <p:extLst>
      <p:ext uri="{BB962C8B-B14F-4D97-AF65-F5344CB8AC3E}">
        <p14:creationId xmlns:p14="http://schemas.microsoft.com/office/powerpoint/2010/main" val="3816652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36041-9D3A-054C-A147-361AFA86640C}" type="datetimeFigureOut">
              <a:rPr lang="en-US" smtClean="0"/>
              <a:t>1/10/2024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5F7F7D-AE60-694C-BE02-065BB8D047C7}" type="slidenum">
              <a:rPr lang="en-US" smtClean="0"/>
              <a:t>‹#›</a:t>
            </a:fld>
            <a:endParaRPr lang="en-US"/>
          </a:p>
        </p:txBody>
      </p:sp>
    </p:spTree>
    <p:extLst>
      <p:ext uri="{BB962C8B-B14F-4D97-AF65-F5344CB8AC3E}">
        <p14:creationId xmlns:p14="http://schemas.microsoft.com/office/powerpoint/2010/main" val="2041604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24E36041-9D3A-054C-A147-361AFA86640C}" type="datetimeFigureOut">
              <a:rPr lang="en-US" smtClean="0"/>
              <a:t>1/10/2024</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465F7F7D-AE60-694C-BE02-065BB8D047C7}" type="slidenum">
              <a:rPr lang="en-US" smtClean="0"/>
              <a:t>‹#›</a:t>
            </a:fld>
            <a:endParaRPr lang="en-US"/>
          </a:p>
        </p:txBody>
      </p:sp>
    </p:spTree>
    <p:extLst>
      <p:ext uri="{BB962C8B-B14F-4D97-AF65-F5344CB8AC3E}">
        <p14:creationId xmlns:p14="http://schemas.microsoft.com/office/powerpoint/2010/main" val="2547624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24E36041-9D3A-054C-A147-361AFA86640C}" type="datetimeFigureOut">
              <a:rPr lang="en-US" smtClean="0"/>
              <a:t>1/10/2024</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465F7F7D-AE60-694C-BE02-065BB8D047C7}" type="slidenum">
              <a:rPr lang="en-US" smtClean="0"/>
              <a:t>‹#›</a:t>
            </a:fld>
            <a:endParaRPr lang="en-US"/>
          </a:p>
        </p:txBody>
      </p:sp>
    </p:spTree>
    <p:extLst>
      <p:ext uri="{BB962C8B-B14F-4D97-AF65-F5344CB8AC3E}">
        <p14:creationId xmlns:p14="http://schemas.microsoft.com/office/powerpoint/2010/main" val="253600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24E36041-9D3A-054C-A147-361AFA86640C}" type="datetimeFigureOut">
              <a:rPr lang="en-US" smtClean="0"/>
              <a:t>1/10/2024</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465F7F7D-AE60-694C-BE02-065BB8D047C7}" type="slidenum">
              <a:rPr lang="en-US" smtClean="0"/>
              <a:t>‹#›</a:t>
            </a:fld>
            <a:endParaRPr lang="en-US"/>
          </a:p>
        </p:txBody>
      </p:sp>
    </p:spTree>
    <p:extLst>
      <p:ext uri="{BB962C8B-B14F-4D97-AF65-F5344CB8AC3E}">
        <p14:creationId xmlns:p14="http://schemas.microsoft.com/office/powerpoint/2010/main" val="17788930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437E0-9CA6-61C5-90DB-395F38C17D7E}"/>
              </a:ext>
            </a:extLst>
          </p:cNvPr>
          <p:cNvSpPr>
            <a:spLocks noGrp="1"/>
          </p:cNvSpPr>
          <p:nvPr>
            <p:ph type="ctrTitle"/>
          </p:nvPr>
        </p:nvSpPr>
        <p:spPr/>
        <p:txBody>
          <a:bodyPr/>
          <a:lstStyle/>
          <a:p>
            <a:r>
              <a:rPr lang="en-US" dirty="0"/>
              <a:t>Common problems faced by Gifted Children</a:t>
            </a:r>
          </a:p>
        </p:txBody>
      </p:sp>
      <p:sp>
        <p:nvSpPr>
          <p:cNvPr id="3" name="Subtitle 2">
            <a:extLst>
              <a:ext uri="{FF2B5EF4-FFF2-40B4-BE49-F238E27FC236}">
                <a16:creationId xmlns:a16="http://schemas.microsoft.com/office/drawing/2014/main" id="{EB008273-8E90-BED6-811A-04FE1A5CC1A9}"/>
              </a:ext>
            </a:extLst>
          </p:cNvPr>
          <p:cNvSpPr>
            <a:spLocks noGrp="1"/>
          </p:cNvSpPr>
          <p:nvPr>
            <p:ph type="subTitle" idx="1"/>
          </p:nvPr>
        </p:nvSpPr>
        <p:spPr/>
        <p:txBody>
          <a:bodyPr/>
          <a:lstStyle/>
          <a:p>
            <a:r>
              <a:rPr lang="en-US" dirty="0"/>
              <a:t>Strategies to help minimize the negative effects of issues related to asynchronous development </a:t>
            </a:r>
          </a:p>
        </p:txBody>
      </p:sp>
    </p:spTree>
    <p:extLst>
      <p:ext uri="{BB962C8B-B14F-4D97-AF65-F5344CB8AC3E}">
        <p14:creationId xmlns:p14="http://schemas.microsoft.com/office/powerpoint/2010/main" val="3182131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AD713-263C-F345-83B2-D3959611F130}"/>
              </a:ext>
            </a:extLst>
          </p:cNvPr>
          <p:cNvSpPr>
            <a:spLocks noGrp="1"/>
          </p:cNvSpPr>
          <p:nvPr>
            <p:ph type="title"/>
          </p:nvPr>
        </p:nvSpPr>
        <p:spPr/>
        <p:txBody>
          <a:bodyPr/>
          <a:lstStyle/>
          <a:p>
            <a:r>
              <a:rPr lang="en-US" dirty="0"/>
              <a:t>Gifted Kids at risk </a:t>
            </a:r>
          </a:p>
        </p:txBody>
      </p:sp>
      <p:sp>
        <p:nvSpPr>
          <p:cNvPr id="3" name="Content Placeholder 2">
            <a:extLst>
              <a:ext uri="{FF2B5EF4-FFF2-40B4-BE49-F238E27FC236}">
                <a16:creationId xmlns:a16="http://schemas.microsoft.com/office/drawing/2014/main" id="{57FF0F5A-93F5-3146-577D-C53B7FFF114E}"/>
              </a:ext>
            </a:extLst>
          </p:cNvPr>
          <p:cNvSpPr>
            <a:spLocks noGrp="1"/>
          </p:cNvSpPr>
          <p:nvPr>
            <p:ph idx="1"/>
          </p:nvPr>
        </p:nvSpPr>
        <p:spPr/>
        <p:txBody>
          <a:bodyPr>
            <a:normAutofit/>
          </a:bodyPr>
          <a:lstStyle/>
          <a:p>
            <a:pPr marL="0" indent="0">
              <a:buNone/>
            </a:pPr>
            <a:r>
              <a:rPr lang="en-US" dirty="0"/>
              <a:t>    Asynchronous development</a:t>
            </a:r>
          </a:p>
          <a:p>
            <a:pPr lvl="1"/>
            <a:r>
              <a:rPr lang="en-US" dirty="0"/>
              <a:t>Mismatch between advanced intellectual abilities and age-appropriate motor and social skills often resulting in frustration and self-doubt</a:t>
            </a:r>
          </a:p>
          <a:p>
            <a:r>
              <a:rPr lang="en-US" dirty="0"/>
              <a:t>Heightened sensitivity and emotional intensity which can make the world feel overwhelming</a:t>
            </a:r>
          </a:p>
          <a:p>
            <a:r>
              <a:rPr lang="en-US" dirty="0"/>
              <a:t>Need for understanding and support to avoid an increased risk of anxiety and depression, social and academic problems </a:t>
            </a:r>
          </a:p>
          <a:p>
            <a:pPr marL="0" indent="0">
              <a:buNone/>
            </a:pPr>
            <a:endParaRPr lang="en-US" dirty="0"/>
          </a:p>
        </p:txBody>
      </p:sp>
    </p:spTree>
    <p:extLst>
      <p:ext uri="{BB962C8B-B14F-4D97-AF65-F5344CB8AC3E}">
        <p14:creationId xmlns:p14="http://schemas.microsoft.com/office/powerpoint/2010/main" val="2229969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F4EB6-A7F2-C6EB-7E59-2D80BB354B8A}"/>
              </a:ext>
            </a:extLst>
          </p:cNvPr>
          <p:cNvSpPr>
            <a:spLocks noGrp="1"/>
          </p:cNvSpPr>
          <p:nvPr>
            <p:ph type="title"/>
          </p:nvPr>
        </p:nvSpPr>
        <p:spPr/>
        <p:txBody>
          <a:bodyPr/>
          <a:lstStyle/>
          <a:p>
            <a:r>
              <a:rPr lang="en-US" dirty="0"/>
              <a:t>Self-esteem Issues</a:t>
            </a:r>
          </a:p>
        </p:txBody>
      </p:sp>
      <p:sp>
        <p:nvSpPr>
          <p:cNvPr id="3" name="Content Placeholder 2">
            <a:extLst>
              <a:ext uri="{FF2B5EF4-FFF2-40B4-BE49-F238E27FC236}">
                <a16:creationId xmlns:a16="http://schemas.microsoft.com/office/drawing/2014/main" id="{46D71424-EC2A-D8E6-AB75-C835CB9E0A74}"/>
              </a:ext>
            </a:extLst>
          </p:cNvPr>
          <p:cNvSpPr>
            <a:spLocks noGrp="1"/>
          </p:cNvSpPr>
          <p:nvPr>
            <p:ph idx="1"/>
          </p:nvPr>
        </p:nvSpPr>
        <p:spPr>
          <a:xfrm>
            <a:off x="2231136" y="2262553"/>
            <a:ext cx="7729728" cy="4138247"/>
          </a:xfrm>
        </p:spPr>
        <p:txBody>
          <a:bodyPr>
            <a:normAutofit fontScale="85000" lnSpcReduction="20000"/>
          </a:bodyPr>
          <a:lstStyle/>
          <a:p>
            <a:pPr marL="0" indent="0">
              <a:buNone/>
            </a:pPr>
            <a:endParaRPr lang="en-US" dirty="0"/>
          </a:p>
          <a:p>
            <a:r>
              <a:rPr lang="en-US" dirty="0"/>
              <a:t>Self esteem problems rise with the level of intellectual ability </a:t>
            </a:r>
          </a:p>
          <a:p>
            <a:pPr lvl="1"/>
            <a:r>
              <a:rPr lang="en-US" dirty="0"/>
              <a:t>Signs may be </a:t>
            </a:r>
            <a:r>
              <a:rPr lang="en-US" i="1" dirty="0"/>
              <a:t>negative self-talk</a:t>
            </a:r>
            <a:r>
              <a:rPr lang="en-US" dirty="0"/>
              <a:t>, mood swings, aversion to trying new things </a:t>
            </a:r>
          </a:p>
          <a:p>
            <a:pPr lvl="1"/>
            <a:r>
              <a:rPr lang="en-US" dirty="0"/>
              <a:t>Can be hard to tease out the difference between self-esteem issues and emotional intensity, so talk to a professional for help</a:t>
            </a:r>
          </a:p>
          <a:p>
            <a:r>
              <a:rPr lang="en-US" dirty="0"/>
              <a:t>Being “different” </a:t>
            </a:r>
            <a:r>
              <a:rPr lang="en-US" i="1" dirty="0"/>
              <a:t>and</a:t>
            </a:r>
            <a:r>
              <a:rPr lang="en-US" dirty="0"/>
              <a:t> sensitive can make them appear vulnerable and increase the likelihood of rejection or bullying, which can damage self-esteem</a:t>
            </a:r>
          </a:p>
          <a:p>
            <a:endParaRPr lang="en-US" dirty="0"/>
          </a:p>
          <a:p>
            <a:r>
              <a:rPr lang="en-US" dirty="0"/>
              <a:t>How to help</a:t>
            </a:r>
          </a:p>
          <a:p>
            <a:pPr lvl="1"/>
            <a:r>
              <a:rPr lang="en-US" dirty="0"/>
              <a:t>Encourage pretend play when young to develop social and emotional skills</a:t>
            </a:r>
          </a:p>
          <a:p>
            <a:pPr lvl="1"/>
            <a:r>
              <a:rPr lang="en-US" dirty="0"/>
              <a:t>Encourage participation in a sport or other activity to grow teamwork skills and build confidence in non-academic areas</a:t>
            </a:r>
          </a:p>
          <a:p>
            <a:pPr lvl="1"/>
            <a:r>
              <a:rPr lang="en-US" dirty="0"/>
              <a:t>Gently point out errors in critical self-talk. Is there evidence to support their thoughts?</a:t>
            </a:r>
          </a:p>
          <a:p>
            <a:pPr lvl="1"/>
            <a:r>
              <a:rPr lang="en-US" dirty="0"/>
              <a:t>Approach negative self-talk in a realistic, not overly optimistic way </a:t>
            </a:r>
          </a:p>
          <a:p>
            <a:pPr lvl="1"/>
            <a:r>
              <a:rPr lang="en-US" dirty="0"/>
              <a:t>Model realistic and positive self-talk in your own life </a:t>
            </a:r>
          </a:p>
          <a:p>
            <a:pPr marL="228600" lvl="1" indent="0">
              <a:buNone/>
            </a:pPr>
            <a:endParaRPr lang="en-US" dirty="0"/>
          </a:p>
          <a:p>
            <a:endParaRPr lang="en-US" dirty="0"/>
          </a:p>
          <a:p>
            <a:endParaRPr lang="en-US" dirty="0"/>
          </a:p>
          <a:p>
            <a:endParaRPr lang="en-US" dirty="0"/>
          </a:p>
        </p:txBody>
      </p:sp>
    </p:spTree>
    <p:extLst>
      <p:ext uri="{BB962C8B-B14F-4D97-AF65-F5344CB8AC3E}">
        <p14:creationId xmlns:p14="http://schemas.microsoft.com/office/powerpoint/2010/main" val="2388665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13E09-CC49-54CD-4BC0-022013808DCB}"/>
              </a:ext>
            </a:extLst>
          </p:cNvPr>
          <p:cNvSpPr>
            <a:spLocks noGrp="1"/>
          </p:cNvSpPr>
          <p:nvPr>
            <p:ph type="title"/>
          </p:nvPr>
        </p:nvSpPr>
        <p:spPr/>
        <p:txBody>
          <a:bodyPr/>
          <a:lstStyle/>
          <a:p>
            <a:r>
              <a:rPr lang="en-US" dirty="0"/>
              <a:t>Perfectionism</a:t>
            </a:r>
          </a:p>
        </p:txBody>
      </p:sp>
      <p:sp>
        <p:nvSpPr>
          <p:cNvPr id="3" name="Content Placeholder 2">
            <a:extLst>
              <a:ext uri="{FF2B5EF4-FFF2-40B4-BE49-F238E27FC236}">
                <a16:creationId xmlns:a16="http://schemas.microsoft.com/office/drawing/2014/main" id="{17FF7737-9E23-C31F-03C9-D777C21C46F0}"/>
              </a:ext>
            </a:extLst>
          </p:cNvPr>
          <p:cNvSpPr>
            <a:spLocks noGrp="1"/>
          </p:cNvSpPr>
          <p:nvPr>
            <p:ph idx="1"/>
          </p:nvPr>
        </p:nvSpPr>
        <p:spPr>
          <a:xfrm>
            <a:off x="2231136" y="2354317"/>
            <a:ext cx="7729728" cy="4069929"/>
          </a:xfrm>
        </p:spPr>
        <p:txBody>
          <a:bodyPr>
            <a:normAutofit fontScale="77500" lnSpcReduction="20000"/>
          </a:bodyPr>
          <a:lstStyle/>
          <a:p>
            <a:r>
              <a:rPr lang="en-US" dirty="0"/>
              <a:t>Perfectionism can result from an innate drive to achieve and over time is associated with increased risk of anxiety and depression</a:t>
            </a:r>
          </a:p>
          <a:p>
            <a:pPr lvl="1"/>
            <a:r>
              <a:rPr lang="en-US" dirty="0"/>
              <a:t>May rely on “smart kid” status to support their self-esteem and self-image </a:t>
            </a:r>
          </a:p>
          <a:p>
            <a:pPr lvl="1"/>
            <a:r>
              <a:rPr lang="en-US" dirty="0"/>
              <a:t>Can become overly competitive to prove their intelligence, or pursue perfect grades to the point of exhaustion</a:t>
            </a:r>
          </a:p>
          <a:p>
            <a:pPr lvl="1"/>
            <a:r>
              <a:rPr lang="en-US" dirty="0"/>
              <a:t>May give up on projects or avoid trying new things because they fear failure</a:t>
            </a:r>
          </a:p>
          <a:p>
            <a:pPr lvl="1"/>
            <a:r>
              <a:rPr lang="en-US" dirty="0"/>
              <a:t>Overcommitment to please others</a:t>
            </a:r>
          </a:p>
          <a:p>
            <a:r>
              <a:rPr lang="en-US" dirty="0"/>
              <a:t>How to help</a:t>
            </a:r>
          </a:p>
          <a:p>
            <a:pPr lvl="1"/>
            <a:r>
              <a:rPr lang="en-US" dirty="0"/>
              <a:t>Help them understand that being gifted doesn’t mean being good at everything. Gifted children have strengths and weaknesses just like other children and will struggle with some tasks and subjects</a:t>
            </a:r>
          </a:p>
          <a:p>
            <a:pPr lvl="1"/>
            <a:r>
              <a:rPr lang="en-US" dirty="0"/>
              <a:t>Build resilience by not criticizing or correcting minor mistakes to help them keep trying even if they aren’t immediately good at something</a:t>
            </a:r>
          </a:p>
          <a:p>
            <a:pPr lvl="1"/>
            <a:r>
              <a:rPr lang="en-US" dirty="0"/>
              <a:t>Praise them for what they can control, not what they can’t </a:t>
            </a:r>
          </a:p>
          <a:p>
            <a:pPr lvl="1"/>
            <a:r>
              <a:rPr lang="en-US" dirty="0"/>
              <a:t>Ask questions like these to build perspective when you hear negative self-talk </a:t>
            </a:r>
          </a:p>
          <a:p>
            <a:pPr lvl="2"/>
            <a:r>
              <a:rPr lang="en-US" dirty="0"/>
              <a:t>Is it good enough?</a:t>
            </a:r>
          </a:p>
          <a:p>
            <a:pPr lvl="2"/>
            <a:r>
              <a:rPr lang="en-US" dirty="0"/>
              <a:t>In the long run, will it really matter?</a:t>
            </a:r>
          </a:p>
          <a:p>
            <a:pPr lvl="2"/>
            <a:r>
              <a:rPr lang="en-US" dirty="0"/>
              <a:t>What is the worst thing that could happen?</a:t>
            </a:r>
          </a:p>
          <a:p>
            <a:pPr lvl="1"/>
            <a:endParaRPr lang="en-US" dirty="0"/>
          </a:p>
          <a:p>
            <a:pPr lvl="1"/>
            <a:endParaRPr lang="en-US" dirty="0"/>
          </a:p>
          <a:p>
            <a:endParaRPr lang="en-US" dirty="0"/>
          </a:p>
          <a:p>
            <a:endParaRPr lang="en-US" dirty="0"/>
          </a:p>
          <a:p>
            <a:pPr marL="457200" lvl="2" indent="0">
              <a:buNone/>
            </a:pPr>
            <a:endParaRPr lang="en-US" dirty="0"/>
          </a:p>
          <a:p>
            <a:pPr lvl="2"/>
            <a:endParaRPr lang="en-US" dirty="0"/>
          </a:p>
        </p:txBody>
      </p:sp>
    </p:spTree>
    <p:extLst>
      <p:ext uri="{BB962C8B-B14F-4D97-AF65-F5344CB8AC3E}">
        <p14:creationId xmlns:p14="http://schemas.microsoft.com/office/powerpoint/2010/main" val="1899550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791CC-5925-B619-7D61-2602F30A1B52}"/>
              </a:ext>
            </a:extLst>
          </p:cNvPr>
          <p:cNvSpPr>
            <a:spLocks noGrp="1"/>
          </p:cNvSpPr>
          <p:nvPr>
            <p:ph type="title"/>
          </p:nvPr>
        </p:nvSpPr>
        <p:spPr/>
        <p:txBody>
          <a:bodyPr/>
          <a:lstStyle/>
          <a:p>
            <a:r>
              <a:rPr lang="en-US" dirty="0"/>
              <a:t>Emotional and sensory Intensity</a:t>
            </a:r>
          </a:p>
        </p:txBody>
      </p:sp>
      <p:sp>
        <p:nvSpPr>
          <p:cNvPr id="3" name="Content Placeholder 2">
            <a:extLst>
              <a:ext uri="{FF2B5EF4-FFF2-40B4-BE49-F238E27FC236}">
                <a16:creationId xmlns:a16="http://schemas.microsoft.com/office/drawing/2014/main" id="{88C182F8-A2BC-0470-CEE1-5743CF6AE1A0}"/>
              </a:ext>
            </a:extLst>
          </p:cNvPr>
          <p:cNvSpPr>
            <a:spLocks noGrp="1"/>
          </p:cNvSpPr>
          <p:nvPr>
            <p:ph idx="1"/>
          </p:nvPr>
        </p:nvSpPr>
        <p:spPr>
          <a:xfrm>
            <a:off x="2231136" y="2324808"/>
            <a:ext cx="7729728" cy="3771192"/>
          </a:xfrm>
        </p:spPr>
        <p:txBody>
          <a:bodyPr>
            <a:normAutofit fontScale="77500" lnSpcReduction="20000"/>
          </a:bodyPr>
          <a:lstStyle/>
          <a:p>
            <a:endParaRPr lang="en-US" dirty="0"/>
          </a:p>
          <a:p>
            <a:r>
              <a:rPr lang="en-US" dirty="0"/>
              <a:t>Inborn sensitivity and intensity</a:t>
            </a:r>
          </a:p>
          <a:p>
            <a:r>
              <a:rPr lang="en-US" dirty="0"/>
              <a:t>May find it hard to filter out excess stimuli </a:t>
            </a:r>
          </a:p>
          <a:p>
            <a:r>
              <a:rPr lang="en-US" dirty="0"/>
              <a:t>Can be highly empathetic (distracted or distressed by feelings of others)</a:t>
            </a:r>
          </a:p>
          <a:p>
            <a:r>
              <a:rPr lang="en-US" dirty="0"/>
              <a:t>Heightened responses can look like behavior problems</a:t>
            </a:r>
          </a:p>
          <a:p>
            <a:r>
              <a:rPr lang="en-US" dirty="0"/>
              <a:t>Critical self-talk crops up again</a:t>
            </a:r>
          </a:p>
          <a:p>
            <a:endParaRPr lang="en-US" dirty="0"/>
          </a:p>
          <a:p>
            <a:r>
              <a:rPr lang="en-US" dirty="0"/>
              <a:t>How to help </a:t>
            </a:r>
          </a:p>
          <a:p>
            <a:pPr lvl="1"/>
            <a:r>
              <a:rPr lang="en-US" dirty="0"/>
              <a:t>Identify sources of sensory overload and help your child develop skills for staying comfortable </a:t>
            </a:r>
          </a:p>
          <a:p>
            <a:pPr lvl="1"/>
            <a:r>
              <a:rPr lang="en-US" dirty="0"/>
              <a:t>Help your child manage emotional sensitivity by setting healthy boundaries from an early age</a:t>
            </a:r>
          </a:p>
          <a:p>
            <a:pPr lvl="1"/>
            <a:r>
              <a:rPr lang="en-US" dirty="0"/>
              <a:t>Move focus from achievement to effort</a:t>
            </a:r>
          </a:p>
          <a:p>
            <a:pPr lvl="1"/>
            <a:r>
              <a:rPr lang="en-US" dirty="0"/>
              <a:t>Help them understand that they are not responsible for others’ feelings and need to look after themselves</a:t>
            </a:r>
          </a:p>
          <a:p>
            <a:pPr lvl="1"/>
            <a:r>
              <a:rPr lang="en-US" dirty="0"/>
              <a:t>Encourage them to volunteer or take action related to an issue they are passionate/concerned about </a:t>
            </a:r>
          </a:p>
        </p:txBody>
      </p:sp>
    </p:spTree>
    <p:extLst>
      <p:ext uri="{BB962C8B-B14F-4D97-AF65-F5344CB8AC3E}">
        <p14:creationId xmlns:p14="http://schemas.microsoft.com/office/powerpoint/2010/main" val="4066471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160CF-E6CC-AD30-AF50-B3CFEB0090D7}"/>
              </a:ext>
            </a:extLst>
          </p:cNvPr>
          <p:cNvSpPr>
            <a:spLocks noGrp="1"/>
          </p:cNvSpPr>
          <p:nvPr>
            <p:ph type="title"/>
          </p:nvPr>
        </p:nvSpPr>
        <p:spPr/>
        <p:txBody>
          <a:bodyPr/>
          <a:lstStyle/>
          <a:p>
            <a:r>
              <a:rPr lang="en-US" dirty="0"/>
              <a:t>Boredom at School</a:t>
            </a:r>
          </a:p>
        </p:txBody>
      </p:sp>
      <p:sp>
        <p:nvSpPr>
          <p:cNvPr id="3" name="Content Placeholder 2">
            <a:extLst>
              <a:ext uri="{FF2B5EF4-FFF2-40B4-BE49-F238E27FC236}">
                <a16:creationId xmlns:a16="http://schemas.microsoft.com/office/drawing/2014/main" id="{84B0E2EA-35B4-E270-CCE3-0CD256C02469}"/>
              </a:ext>
            </a:extLst>
          </p:cNvPr>
          <p:cNvSpPr>
            <a:spLocks noGrp="1"/>
          </p:cNvSpPr>
          <p:nvPr>
            <p:ph idx="1"/>
          </p:nvPr>
        </p:nvSpPr>
        <p:spPr/>
        <p:txBody>
          <a:bodyPr/>
          <a:lstStyle/>
          <a:p>
            <a:r>
              <a:rPr lang="en-US" dirty="0"/>
              <a:t>May lead to underachievement, especially during adolescence</a:t>
            </a:r>
          </a:p>
          <a:p>
            <a:r>
              <a:rPr lang="en-US" dirty="0"/>
              <a:t>School may feel like a waste of their time </a:t>
            </a:r>
          </a:p>
          <a:p>
            <a:endParaRPr lang="en-US" dirty="0"/>
          </a:p>
          <a:p>
            <a:r>
              <a:rPr lang="en-US" dirty="0"/>
              <a:t>What helps</a:t>
            </a:r>
          </a:p>
          <a:p>
            <a:pPr lvl="1"/>
            <a:r>
              <a:rPr lang="en-US" dirty="0"/>
              <a:t>Accelerated learning</a:t>
            </a:r>
          </a:p>
          <a:p>
            <a:pPr lvl="1"/>
            <a:r>
              <a:rPr lang="en-US" dirty="0"/>
              <a:t>Classroom accommodations</a:t>
            </a:r>
          </a:p>
          <a:p>
            <a:pPr lvl="1"/>
            <a:r>
              <a:rPr lang="en-US" dirty="0"/>
              <a:t>Mentoring opportunities</a:t>
            </a:r>
          </a:p>
          <a:p>
            <a:pPr lvl="1"/>
            <a:r>
              <a:rPr lang="en-US" dirty="0"/>
              <a:t>Extra-curricular activities in areas of passion </a:t>
            </a:r>
          </a:p>
          <a:p>
            <a:endParaRPr lang="en-US" dirty="0"/>
          </a:p>
        </p:txBody>
      </p:sp>
    </p:spTree>
    <p:extLst>
      <p:ext uri="{BB962C8B-B14F-4D97-AF65-F5344CB8AC3E}">
        <p14:creationId xmlns:p14="http://schemas.microsoft.com/office/powerpoint/2010/main" val="1869648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9DCAA-94F0-1C4E-C719-E22F1348D899}"/>
              </a:ext>
            </a:extLst>
          </p:cNvPr>
          <p:cNvSpPr>
            <a:spLocks noGrp="1"/>
          </p:cNvSpPr>
          <p:nvPr>
            <p:ph type="title"/>
          </p:nvPr>
        </p:nvSpPr>
        <p:spPr/>
        <p:txBody>
          <a:bodyPr/>
          <a:lstStyle/>
          <a:p>
            <a:r>
              <a:rPr lang="en-US" dirty="0"/>
              <a:t>Problems with attention and Organization</a:t>
            </a:r>
          </a:p>
        </p:txBody>
      </p:sp>
      <p:sp>
        <p:nvSpPr>
          <p:cNvPr id="3" name="Content Placeholder 2">
            <a:extLst>
              <a:ext uri="{FF2B5EF4-FFF2-40B4-BE49-F238E27FC236}">
                <a16:creationId xmlns:a16="http://schemas.microsoft.com/office/drawing/2014/main" id="{BD466444-6B70-1E76-22D1-D6025B315E70}"/>
              </a:ext>
            </a:extLst>
          </p:cNvPr>
          <p:cNvSpPr>
            <a:spLocks noGrp="1"/>
          </p:cNvSpPr>
          <p:nvPr>
            <p:ph idx="1"/>
          </p:nvPr>
        </p:nvSpPr>
        <p:spPr/>
        <p:txBody>
          <a:bodyPr>
            <a:normAutofit lnSpcReduction="10000"/>
          </a:bodyPr>
          <a:lstStyle/>
          <a:p>
            <a:r>
              <a:rPr lang="en-US" dirty="0"/>
              <a:t>May struggle with inattention and disorganization</a:t>
            </a:r>
          </a:p>
          <a:p>
            <a:pPr lvl="1"/>
            <a:r>
              <a:rPr lang="en-US" dirty="0"/>
              <a:t>Abstract thinkers, diverse interests competing for attention</a:t>
            </a:r>
          </a:p>
          <a:p>
            <a:pPr lvl="1"/>
            <a:r>
              <a:rPr lang="en-US" dirty="0"/>
              <a:t>ADHD is common in gifted populations</a:t>
            </a:r>
          </a:p>
          <a:p>
            <a:r>
              <a:rPr lang="en-US" dirty="0"/>
              <a:t>How to help:</a:t>
            </a:r>
          </a:p>
          <a:p>
            <a:pPr lvl="1"/>
            <a:r>
              <a:rPr lang="en-US" dirty="0"/>
              <a:t>Identify your child’s areas of weakness and help them plan around the weaknesses </a:t>
            </a:r>
          </a:p>
          <a:p>
            <a:pPr lvl="1"/>
            <a:r>
              <a:rPr lang="en-US" dirty="0"/>
              <a:t>Encourage using a written agenda to keep record of assignments and other activities</a:t>
            </a:r>
          </a:p>
          <a:p>
            <a:pPr lvl="1"/>
            <a:r>
              <a:rPr lang="en-US" dirty="0"/>
              <a:t>Confirm or rule out ADHD with a qualified professional for attentional issues alone, since giftedness can mask the typical signs of ADHD </a:t>
            </a:r>
          </a:p>
          <a:p>
            <a:pPr lvl="1"/>
            <a:r>
              <a:rPr lang="en-US" dirty="0"/>
              <a:t>Seek out help at school from people with expertise in this area</a:t>
            </a:r>
          </a:p>
        </p:txBody>
      </p:sp>
    </p:spTree>
    <p:extLst>
      <p:ext uri="{BB962C8B-B14F-4D97-AF65-F5344CB8AC3E}">
        <p14:creationId xmlns:p14="http://schemas.microsoft.com/office/powerpoint/2010/main" val="1647889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1CA37-288C-6883-758D-CF7CD63EE9BA}"/>
              </a:ext>
            </a:extLst>
          </p:cNvPr>
          <p:cNvSpPr>
            <a:spLocks noGrp="1"/>
          </p:cNvSpPr>
          <p:nvPr>
            <p:ph type="title"/>
          </p:nvPr>
        </p:nvSpPr>
        <p:spPr/>
        <p:txBody>
          <a:bodyPr/>
          <a:lstStyle/>
          <a:p>
            <a:r>
              <a:rPr lang="en-US" dirty="0"/>
              <a:t>Overall</a:t>
            </a:r>
          </a:p>
        </p:txBody>
      </p:sp>
      <p:sp>
        <p:nvSpPr>
          <p:cNvPr id="3" name="Content Placeholder 2">
            <a:extLst>
              <a:ext uri="{FF2B5EF4-FFF2-40B4-BE49-F238E27FC236}">
                <a16:creationId xmlns:a16="http://schemas.microsoft.com/office/drawing/2014/main" id="{48A97E04-2C2D-429F-EF4D-29CB86BBFE11}"/>
              </a:ext>
            </a:extLst>
          </p:cNvPr>
          <p:cNvSpPr>
            <a:spLocks noGrp="1"/>
          </p:cNvSpPr>
          <p:nvPr>
            <p:ph idx="1"/>
          </p:nvPr>
        </p:nvSpPr>
        <p:spPr/>
        <p:txBody>
          <a:bodyPr/>
          <a:lstStyle/>
          <a:p>
            <a:r>
              <a:rPr lang="en-US" dirty="0"/>
              <a:t>Create a support network early on</a:t>
            </a:r>
          </a:p>
          <a:p>
            <a:pPr lvl="1"/>
            <a:r>
              <a:rPr lang="en-US" dirty="0"/>
              <a:t>Supportive environment at home </a:t>
            </a:r>
          </a:p>
          <a:p>
            <a:pPr lvl="1"/>
            <a:r>
              <a:rPr lang="en-US" dirty="0"/>
              <a:t>Opportunities to socialize with other gifted children (like minded peers) </a:t>
            </a:r>
          </a:p>
          <a:p>
            <a:pPr lvl="1"/>
            <a:r>
              <a:rPr lang="en-US" dirty="0"/>
              <a:t>Access to a therapist who has experience working with gifted children or adolescents</a:t>
            </a:r>
          </a:p>
          <a:p>
            <a:pPr lvl="1"/>
            <a:r>
              <a:rPr lang="en-US" dirty="0"/>
              <a:t>Read about giftedness and in particular about any issues with which your child struggles</a:t>
            </a:r>
          </a:p>
          <a:p>
            <a:pPr lvl="1"/>
            <a:r>
              <a:rPr lang="en-US" dirty="0"/>
              <a:t>Follow their lead! </a:t>
            </a:r>
          </a:p>
          <a:p>
            <a:endParaRPr lang="en-US" dirty="0"/>
          </a:p>
        </p:txBody>
      </p:sp>
    </p:spTree>
    <p:extLst>
      <p:ext uri="{BB962C8B-B14F-4D97-AF65-F5344CB8AC3E}">
        <p14:creationId xmlns:p14="http://schemas.microsoft.com/office/powerpoint/2010/main" val="3577264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F644F-F355-DA85-6218-1D90978E4A6D}"/>
              </a:ext>
            </a:extLst>
          </p:cNvPr>
          <p:cNvSpPr>
            <a:spLocks noGrp="1"/>
          </p:cNvSpPr>
          <p:nvPr>
            <p:ph type="title"/>
          </p:nvPr>
        </p:nvSpPr>
        <p:spPr/>
        <p:txBody>
          <a:bodyPr/>
          <a:lstStyle/>
          <a:p>
            <a:r>
              <a:rPr lang="en-US" dirty="0"/>
              <a:t>Helpful reading</a:t>
            </a:r>
          </a:p>
        </p:txBody>
      </p:sp>
      <p:sp>
        <p:nvSpPr>
          <p:cNvPr id="3" name="Content Placeholder 2">
            <a:extLst>
              <a:ext uri="{FF2B5EF4-FFF2-40B4-BE49-F238E27FC236}">
                <a16:creationId xmlns:a16="http://schemas.microsoft.com/office/drawing/2014/main" id="{B58B7217-D3E5-C7E8-8CC8-9FDA0E81FFD8}"/>
              </a:ext>
            </a:extLst>
          </p:cNvPr>
          <p:cNvSpPr>
            <a:spLocks noGrp="1"/>
          </p:cNvSpPr>
          <p:nvPr>
            <p:ph idx="1"/>
          </p:nvPr>
        </p:nvSpPr>
        <p:spPr/>
        <p:txBody>
          <a:bodyPr/>
          <a:lstStyle/>
          <a:p>
            <a:r>
              <a:rPr lang="en-US" i="1" dirty="0"/>
              <a:t>Emotional Intensity in Gifted Students </a:t>
            </a:r>
            <a:r>
              <a:rPr lang="en-US" dirty="0"/>
              <a:t>by Christine Fonseca</a:t>
            </a:r>
          </a:p>
          <a:p>
            <a:r>
              <a:rPr lang="en-US" i="1" dirty="0"/>
              <a:t>A Parent’s Guide to Gifted Children</a:t>
            </a:r>
            <a:r>
              <a:rPr lang="en-US" dirty="0"/>
              <a:t>, by Edward R. Amend and others</a:t>
            </a:r>
          </a:p>
          <a:p>
            <a:r>
              <a:rPr lang="en-US" i="1" dirty="0"/>
              <a:t>Chatter: The Voice in Our Head, Why it Matters, and How to Harness It </a:t>
            </a:r>
            <a:r>
              <a:rPr lang="en-US" dirty="0"/>
              <a:t>by Ethan Cross</a:t>
            </a:r>
          </a:p>
          <a:p>
            <a:r>
              <a:rPr lang="en-US" i="1" dirty="0"/>
              <a:t>Stolen Focus</a:t>
            </a:r>
            <a:r>
              <a:rPr lang="en-US" i="1"/>
              <a:t>:  Why </a:t>
            </a:r>
            <a:r>
              <a:rPr lang="en-US" i="1" dirty="0"/>
              <a:t>You Can’t Pay Attention- and How to Think Deeply Again </a:t>
            </a:r>
            <a:r>
              <a:rPr lang="en-US" dirty="0"/>
              <a:t>by </a:t>
            </a:r>
            <a:r>
              <a:rPr lang="en-US"/>
              <a:t>Johann Hari</a:t>
            </a:r>
            <a:endParaRPr lang="en-US" dirty="0"/>
          </a:p>
        </p:txBody>
      </p:sp>
    </p:spTree>
    <p:extLst>
      <p:ext uri="{BB962C8B-B14F-4D97-AF65-F5344CB8AC3E}">
        <p14:creationId xmlns:p14="http://schemas.microsoft.com/office/powerpoint/2010/main" val="1657902319"/>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{3FEA71D9-6F80-1F44-A12B-062E401EA58C}tf10001120</Template>
  <TotalTime>680</TotalTime>
  <Words>2173</Words>
  <Application>Microsoft Office PowerPoint</Application>
  <PresentationFormat>Widescreen</PresentationFormat>
  <Paragraphs>161</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Gill Sans MT</vt:lpstr>
      <vt:lpstr>minion-pro-display</vt:lpstr>
      <vt:lpstr>museo-sans</vt:lpstr>
      <vt:lpstr>Parcel</vt:lpstr>
      <vt:lpstr>Common problems faced by Gifted Children</vt:lpstr>
      <vt:lpstr>Gifted Kids at risk </vt:lpstr>
      <vt:lpstr>Self-esteem Issues</vt:lpstr>
      <vt:lpstr>Perfectionism</vt:lpstr>
      <vt:lpstr>Emotional and sensory Intensity</vt:lpstr>
      <vt:lpstr>Boredom at School</vt:lpstr>
      <vt:lpstr>Problems with attention and Organization</vt:lpstr>
      <vt:lpstr>Overall</vt:lpstr>
      <vt:lpstr>Helpful reading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problems faced by Gifted Children</dc:title>
  <dc:creator>Nancy Campbell</dc:creator>
  <cp:lastModifiedBy>Sadie Szrama</cp:lastModifiedBy>
  <cp:revision>55</cp:revision>
  <dcterms:created xsi:type="dcterms:W3CDTF">2023-11-11T17:03:46Z</dcterms:created>
  <dcterms:modified xsi:type="dcterms:W3CDTF">2024-01-10T16:20:11Z</dcterms:modified>
</cp:coreProperties>
</file>